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772400" cy="10058400"/>
  <p:notesSz cx="6858000" cy="9144000"/>
  <p:embeddedFontLst>
    <p:embeddedFont>
      <p:font typeface="Open Sans" charset="1" panose="020B0606030504020204"/>
      <p:regular r:id="rId8"/>
    </p:embeddedFont>
    <p:embeddedFont>
      <p:font typeface="Canva Sans" charset="1" panose="020B0503030501040103"/>
      <p:regular r:id="rId9"/>
    </p:embeddedFont>
    <p:embeddedFont>
      <p:font typeface="IBM Plex Sans" charset="1" panose="020B0503050203000203"/>
      <p:regular r:id="rId10"/>
    </p:embeddedFont>
    <p:embeddedFont>
      <p:font typeface="Canva Sans Bold" charset="1" panose="020B08030305010401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1.pn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36103" y="292424"/>
            <a:ext cx="1690079" cy="431962"/>
          </a:xfrm>
          <a:custGeom>
            <a:avLst/>
            <a:gdLst/>
            <a:ahLst/>
            <a:cxnLst/>
            <a:rect r="r" b="b" t="t" l="l"/>
            <a:pathLst>
              <a:path h="431962" w="1690079">
                <a:moveTo>
                  <a:pt x="0" y="0"/>
                </a:moveTo>
                <a:lnTo>
                  <a:pt x="1690079" y="0"/>
                </a:lnTo>
                <a:lnTo>
                  <a:pt x="1690079" y="431962"/>
                </a:lnTo>
                <a:lnTo>
                  <a:pt x="0" y="431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01680" y="7041585"/>
            <a:ext cx="2794956" cy="2653176"/>
            <a:chOff x="0" y="0"/>
            <a:chExt cx="3726608" cy="35375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2707" cy="3537567"/>
            </a:xfrm>
            <a:custGeom>
              <a:avLst/>
              <a:gdLst/>
              <a:ahLst/>
              <a:cxnLst/>
              <a:rect r="r" b="b" t="t" l="l"/>
              <a:pathLst>
                <a:path h="3537567" w="512707">
                  <a:moveTo>
                    <a:pt x="0" y="0"/>
                  </a:moveTo>
                  <a:lnTo>
                    <a:pt x="512707" y="0"/>
                  </a:lnTo>
                  <a:lnTo>
                    <a:pt x="512707" y="3537567"/>
                  </a:lnTo>
                  <a:lnTo>
                    <a:pt x="0" y="3537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530533" y="2646496"/>
              <a:ext cx="2453882" cy="309131"/>
            </a:xfrm>
            <a:custGeom>
              <a:avLst/>
              <a:gdLst/>
              <a:ahLst/>
              <a:cxnLst/>
              <a:rect r="r" b="b" t="t" l="l"/>
              <a:pathLst>
                <a:path h="309131" w="2453882">
                  <a:moveTo>
                    <a:pt x="0" y="0"/>
                  </a:moveTo>
                  <a:lnTo>
                    <a:pt x="2453882" y="0"/>
                  </a:lnTo>
                  <a:lnTo>
                    <a:pt x="2453882" y="309130"/>
                  </a:lnTo>
                  <a:lnTo>
                    <a:pt x="0" y="309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534646" y="108985"/>
              <a:ext cx="2624557" cy="309131"/>
            </a:xfrm>
            <a:custGeom>
              <a:avLst/>
              <a:gdLst/>
              <a:ahLst/>
              <a:cxnLst/>
              <a:rect r="r" b="b" t="t" l="l"/>
              <a:pathLst>
                <a:path h="309131" w="2624557">
                  <a:moveTo>
                    <a:pt x="0" y="0"/>
                  </a:moveTo>
                  <a:lnTo>
                    <a:pt x="2624557" y="0"/>
                  </a:lnTo>
                  <a:lnTo>
                    <a:pt x="2624557" y="309131"/>
                  </a:lnTo>
                  <a:lnTo>
                    <a:pt x="0" y="309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956193" y="2136526"/>
              <a:ext cx="2240024" cy="309131"/>
            </a:xfrm>
            <a:custGeom>
              <a:avLst/>
              <a:gdLst/>
              <a:ahLst/>
              <a:cxnLst/>
              <a:rect r="r" b="b" t="t" l="l"/>
              <a:pathLst>
                <a:path h="309131" w="2240024">
                  <a:moveTo>
                    <a:pt x="0" y="0"/>
                  </a:moveTo>
                  <a:lnTo>
                    <a:pt x="2240024" y="0"/>
                  </a:lnTo>
                  <a:lnTo>
                    <a:pt x="2240024" y="309131"/>
                  </a:lnTo>
                  <a:lnTo>
                    <a:pt x="0" y="309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27180" y="612786"/>
              <a:ext cx="2821965" cy="311187"/>
            </a:xfrm>
            <a:custGeom>
              <a:avLst/>
              <a:gdLst/>
              <a:ahLst/>
              <a:cxnLst/>
              <a:rect r="r" b="b" t="t" l="l"/>
              <a:pathLst>
                <a:path h="311187" w="2821965">
                  <a:moveTo>
                    <a:pt x="0" y="0"/>
                  </a:moveTo>
                  <a:lnTo>
                    <a:pt x="2821965" y="0"/>
                  </a:lnTo>
                  <a:lnTo>
                    <a:pt x="2821965" y="311187"/>
                  </a:lnTo>
                  <a:lnTo>
                    <a:pt x="0" y="311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608018" y="2182122"/>
              <a:ext cx="437291" cy="191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886" spc="-3">
                  <a:solidFill>
                    <a:srgbClr val="231815"/>
                  </a:solidFill>
                  <a:latin typeface="Open Sans"/>
                  <a:ea typeface="Open Sans"/>
                  <a:cs typeface="Open Sans"/>
                  <a:sym typeface="Open Sans"/>
                </a:rPr>
                <a:t>High v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876747" y="2182122"/>
              <a:ext cx="78860" cy="191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886" spc="-4">
                  <a:solidFill>
                    <a:srgbClr val="231815"/>
                  </a:solidFill>
                  <a:latin typeface="Open Sans"/>
                  <a:ea typeface="Open Sans"/>
                  <a:cs typeface="Open Sans"/>
                  <a:sym typeface="Open Sans"/>
                </a:rPr>
                <a:t>y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08018" y="3169160"/>
              <a:ext cx="3029217" cy="191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886" spc="-3">
                  <a:solidFill>
                    <a:srgbClr val="231815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 storing energy from diesel generator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08018" y="563145"/>
              <a:ext cx="103665" cy="286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16"/>
                </a:lnSpc>
              </a:pPr>
              <a:r>
                <a:rPr lang="en-US" sz="886" spc="709">
                  <a:solidFill>
                    <a:srgbClr val="231815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008327" y="563145"/>
              <a:ext cx="80839" cy="286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16"/>
                </a:lnSpc>
              </a:pPr>
              <a:r>
                <a:rPr lang="en-US" sz="886" spc="709">
                  <a:solidFill>
                    <a:srgbClr val="231815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608018" y="1564526"/>
              <a:ext cx="2801530" cy="2869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16"/>
                </a:lnSpc>
              </a:pPr>
              <a:r>
                <a:rPr lang="en-US" sz="886" spc="-4">
                  <a:solidFill>
                    <a:srgbClr val="231815"/>
                  </a:solidFill>
                  <a:latin typeface="Open Sans"/>
                  <a:ea typeface="Open Sans"/>
                  <a:cs typeface="Open Sans"/>
                  <a:sym typeface="Open Sans"/>
                </a:rPr>
                <a:t>Max. charging/discharging current of 50A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902856" y="2690010"/>
              <a:ext cx="823753" cy="1916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1"/>
                </a:lnSpc>
              </a:pPr>
              <a:r>
                <a:rPr lang="en-US" sz="886" spc="-4">
                  <a:solidFill>
                    <a:srgbClr val="231815"/>
                  </a:solidFill>
                  <a:latin typeface="Open Sans"/>
                  <a:ea typeface="Open Sans"/>
                  <a:cs typeface="Open Sans"/>
                  <a:sym typeface="Open Sans"/>
                </a:rPr>
                <a:t>/discharging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65765" y="1102811"/>
              <a:ext cx="2848967" cy="3273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3"/>
                </a:lnSpc>
              </a:pPr>
              <a:r>
                <a:rPr lang="en-US" sz="73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Max 10 pcs parallel for on grid and off grid operations. Support multiple batteries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560409" y="2217010"/>
            <a:ext cx="6895681" cy="4597121"/>
          </a:xfrm>
          <a:custGeom>
            <a:avLst/>
            <a:gdLst/>
            <a:ahLst/>
            <a:cxnLst/>
            <a:rect r="r" b="b" t="t" l="l"/>
            <a:pathLst>
              <a:path h="4597121" w="6895681">
                <a:moveTo>
                  <a:pt x="0" y="0"/>
                </a:moveTo>
                <a:lnTo>
                  <a:pt x="6895681" y="0"/>
                </a:lnTo>
                <a:lnTo>
                  <a:pt x="6895681" y="4597120"/>
                </a:lnTo>
                <a:lnTo>
                  <a:pt x="0" y="45971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60409" y="730319"/>
            <a:ext cx="5720734" cy="941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2"/>
              </a:lnSpc>
            </a:pPr>
            <a:r>
              <a:rPr lang="en-US" sz="3251" spc="-3">
                <a:solidFill>
                  <a:srgbClr val="4E4E4E"/>
                </a:solidFill>
                <a:latin typeface="Open Sans"/>
                <a:ea typeface="Open Sans"/>
                <a:cs typeface="Open Sans"/>
                <a:sym typeface="Open Sans"/>
              </a:rPr>
              <a:t>SANSHRI</a:t>
            </a:r>
            <a:r>
              <a:rPr lang="en-US" sz="3251" spc="-3">
                <a:solidFill>
                  <a:srgbClr val="4E4E4E"/>
                </a:solidFill>
                <a:latin typeface="Open Sans"/>
                <a:ea typeface="Open Sans"/>
                <a:cs typeface="Open Sans"/>
                <a:sym typeface="Open Sans"/>
              </a:rPr>
              <a:t> HYBRID INVERTER</a:t>
            </a:r>
          </a:p>
          <a:p>
            <a:pPr algn="l">
              <a:lnSpc>
                <a:spcPts val="2956"/>
              </a:lnSpc>
            </a:pPr>
            <a:r>
              <a:rPr lang="en-US" sz="2111" spc="-42">
                <a:solidFill>
                  <a:srgbClr val="231815"/>
                </a:solidFill>
                <a:latin typeface="IBM Plex Sans"/>
                <a:ea typeface="IBM Plex Sans"/>
                <a:cs typeface="IBM Plex Sans"/>
                <a:sym typeface="IBM Plex Sans"/>
              </a:rPr>
              <a:t>SAN-5/6/8/10/12/15/20/25K-PH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56308" y="4513349"/>
            <a:ext cx="38152" cy="2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"/>
              </a:lnSpc>
            </a:pPr>
            <a:r>
              <a:rPr lang="en-US" sz="100" spc="0">
                <a:solidFill>
                  <a:srgbClr val="313333"/>
                </a:solidFill>
                <a:latin typeface="Open Sans"/>
                <a:ea typeface="Open Sans"/>
                <a:cs typeface="Open Sans"/>
                <a:sym typeface="Open Sans"/>
              </a:rPr>
              <a:t>DC</a:t>
            </a:r>
            <a:r>
              <a:rPr lang="en-US" sz="100" spc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0" spc="0">
                <a:solidFill>
                  <a:srgbClr val="313333"/>
                </a:solidFill>
                <a:latin typeface="Open Sans"/>
                <a:ea typeface="Open Sans"/>
                <a:cs typeface="Open Sans"/>
                <a:sym typeface="Open Sans"/>
              </a:rPr>
              <a:t>ACNormalAlarm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94560" y="726948"/>
            <a:ext cx="4594860" cy="13716"/>
            <a:chOff x="0" y="0"/>
            <a:chExt cx="4594860" cy="137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94860" cy="13716"/>
            </a:xfrm>
            <a:custGeom>
              <a:avLst/>
              <a:gdLst/>
              <a:ahLst/>
              <a:cxnLst/>
              <a:rect r="r" b="b" t="t" l="l"/>
              <a:pathLst>
                <a:path h="13716" w="4594860">
                  <a:moveTo>
                    <a:pt x="0" y="0"/>
                  </a:moveTo>
                  <a:lnTo>
                    <a:pt x="4594860" y="0"/>
                  </a:lnTo>
                  <a:lnTo>
                    <a:pt x="4594860" y="13716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4E4E4E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56053" y="2586733"/>
            <a:ext cx="5896861" cy="133093"/>
          </a:xfrm>
          <a:custGeom>
            <a:avLst/>
            <a:gdLst/>
            <a:ahLst/>
            <a:cxnLst/>
            <a:rect r="r" b="b" t="t" l="l"/>
            <a:pathLst>
              <a:path h="133093" w="5896861">
                <a:moveTo>
                  <a:pt x="0" y="0"/>
                </a:moveTo>
                <a:lnTo>
                  <a:pt x="5896861" y="0"/>
                </a:lnTo>
                <a:lnTo>
                  <a:pt x="5896861" y="133093"/>
                </a:lnTo>
                <a:lnTo>
                  <a:pt x="0" y="133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6053" y="7967977"/>
            <a:ext cx="5896861" cy="668017"/>
          </a:xfrm>
          <a:custGeom>
            <a:avLst/>
            <a:gdLst/>
            <a:ahLst/>
            <a:cxnLst/>
            <a:rect r="r" b="b" t="t" l="l"/>
            <a:pathLst>
              <a:path h="668017" w="5896861">
                <a:moveTo>
                  <a:pt x="0" y="0"/>
                </a:moveTo>
                <a:lnTo>
                  <a:pt x="5896861" y="0"/>
                </a:lnTo>
                <a:lnTo>
                  <a:pt x="5896861" y="668017"/>
                </a:lnTo>
                <a:lnTo>
                  <a:pt x="0" y="668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4529" y="6652765"/>
            <a:ext cx="5898385" cy="1314193"/>
          </a:xfrm>
          <a:custGeom>
            <a:avLst/>
            <a:gdLst/>
            <a:ahLst/>
            <a:cxnLst/>
            <a:rect r="r" b="b" t="t" l="l"/>
            <a:pathLst>
              <a:path h="1314193" w="5898385">
                <a:moveTo>
                  <a:pt x="0" y="0"/>
                </a:moveTo>
                <a:lnTo>
                  <a:pt x="5898385" y="0"/>
                </a:lnTo>
                <a:lnTo>
                  <a:pt x="5898385" y="1314193"/>
                </a:lnTo>
                <a:lnTo>
                  <a:pt x="0" y="1314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4529" y="805177"/>
            <a:ext cx="5898385" cy="1780537"/>
          </a:xfrm>
          <a:custGeom>
            <a:avLst/>
            <a:gdLst/>
            <a:ahLst/>
            <a:cxnLst/>
            <a:rect r="r" b="b" t="t" l="l"/>
            <a:pathLst>
              <a:path h="1780537" w="5898385">
                <a:moveTo>
                  <a:pt x="0" y="0"/>
                </a:moveTo>
                <a:lnTo>
                  <a:pt x="5898385" y="0"/>
                </a:lnTo>
                <a:lnTo>
                  <a:pt x="5898385" y="1780537"/>
                </a:lnTo>
                <a:lnTo>
                  <a:pt x="0" y="1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6053" y="2720845"/>
            <a:ext cx="5896861" cy="668017"/>
          </a:xfrm>
          <a:custGeom>
            <a:avLst/>
            <a:gdLst/>
            <a:ahLst/>
            <a:cxnLst/>
            <a:rect r="r" b="b" t="t" l="l"/>
            <a:pathLst>
              <a:path h="668017" w="5896861">
                <a:moveTo>
                  <a:pt x="0" y="0"/>
                </a:moveTo>
                <a:lnTo>
                  <a:pt x="5896861" y="0"/>
                </a:lnTo>
                <a:lnTo>
                  <a:pt x="5896861" y="668017"/>
                </a:lnTo>
                <a:lnTo>
                  <a:pt x="0" y="6680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4529" y="3389881"/>
            <a:ext cx="5898385" cy="1827781"/>
          </a:xfrm>
          <a:custGeom>
            <a:avLst/>
            <a:gdLst/>
            <a:ahLst/>
            <a:cxnLst/>
            <a:rect r="r" b="b" t="t" l="l"/>
            <a:pathLst>
              <a:path h="1827781" w="5898385">
                <a:moveTo>
                  <a:pt x="0" y="0"/>
                </a:moveTo>
                <a:lnTo>
                  <a:pt x="5898385" y="0"/>
                </a:lnTo>
                <a:lnTo>
                  <a:pt x="5898385" y="1827781"/>
                </a:lnTo>
                <a:lnTo>
                  <a:pt x="0" y="18277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4529" y="5218681"/>
            <a:ext cx="5898385" cy="1431541"/>
          </a:xfrm>
          <a:custGeom>
            <a:avLst/>
            <a:gdLst/>
            <a:ahLst/>
            <a:cxnLst/>
            <a:rect r="r" b="b" t="t" l="l"/>
            <a:pathLst>
              <a:path h="1431541" w="5898385">
                <a:moveTo>
                  <a:pt x="0" y="0"/>
                </a:moveTo>
                <a:lnTo>
                  <a:pt x="5898385" y="0"/>
                </a:lnTo>
                <a:lnTo>
                  <a:pt x="5898385" y="1431541"/>
                </a:lnTo>
                <a:lnTo>
                  <a:pt x="0" y="1431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78269" y="8721719"/>
            <a:ext cx="1248728" cy="319158"/>
          </a:xfrm>
          <a:custGeom>
            <a:avLst/>
            <a:gdLst/>
            <a:ahLst/>
            <a:cxnLst/>
            <a:rect r="r" b="b" t="t" l="l"/>
            <a:pathLst>
              <a:path h="319158" w="1248728">
                <a:moveTo>
                  <a:pt x="0" y="0"/>
                </a:moveTo>
                <a:lnTo>
                  <a:pt x="1248728" y="0"/>
                </a:lnTo>
                <a:lnTo>
                  <a:pt x="1248728" y="319158"/>
                </a:lnTo>
                <a:lnTo>
                  <a:pt x="0" y="31915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925379" y="600799"/>
            <a:ext cx="795040" cy="116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13">
                <a:solidFill>
                  <a:srgbClr val="313333"/>
                </a:solidFill>
                <a:latin typeface="IBM Plex Sans"/>
                <a:ea typeface="IBM Plex Sans"/>
                <a:cs typeface="IBM Plex Sans"/>
                <a:sym typeface="IBM Plex Sans"/>
              </a:rPr>
              <a:t>WWW.SANSHRI.COM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53046" y="560394"/>
            <a:ext cx="1087526" cy="507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47"/>
              </a:lnSpc>
            </a:pPr>
            <a:r>
              <a:rPr lang="en-US" sz="1248" spc="-2">
                <a:solidFill>
                  <a:srgbClr val="313333"/>
                </a:solidFill>
                <a:latin typeface="Open Sans"/>
                <a:ea typeface="Open Sans"/>
                <a:cs typeface="Open Sans"/>
                <a:sym typeface="Open Sans"/>
              </a:rPr>
              <a:t>Technical Data</a:t>
            </a:r>
          </a:p>
          <a:p>
            <a:pPr algn="l">
              <a:lnSpc>
                <a:spcPts val="940"/>
              </a:lnSpc>
            </a:pPr>
            <a:r>
              <a:rPr lang="en-US" sz="672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 el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5326" y="5681415"/>
            <a:ext cx="52626" cy="256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2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y 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1734" y="5940114"/>
            <a:ext cx="44834" cy="13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3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3103" y="6267412"/>
            <a:ext cx="376933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In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eg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rat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53103" y="6523444"/>
            <a:ext cx="836124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Over Voltage Category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3103" y="1302963"/>
            <a:ext cx="1046093" cy="53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ry Type ry Voltage Range (V) Max. Charging Current (A) Max. Discharging Current (A)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3103" y="1847421"/>
            <a:ext cx="1001782" cy="24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Nu</a:t>
            </a:r>
          </a:p>
          <a:p>
            <a:pPr algn="l">
              <a:lnSpc>
                <a:spcPts val="1115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Charging Strategy for Li-Ion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18270" y="1847421"/>
            <a:ext cx="98974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r 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52006" y="1847421"/>
            <a:ext cx="284483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ry Input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64050" y="2109168"/>
            <a:ext cx="20107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6"/>
              </a:lnSpc>
            </a:pP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53103" y="2238718"/>
            <a:ext cx="1369047" cy="1598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46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Max. DC Input Power (W) Max. DC Input Voltage (V) Start-up Voltage (V) MPPT Range (V) Full Load DC Voltage Range (V) Rated DC Input Voltage (V) PV Input Current (A)</a:t>
            </a:r>
          </a:p>
          <a:p>
            <a:pPr algn="just">
              <a:lnSpc>
                <a:spcPts val="12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Max. PV IS C (A)</a:t>
            </a:r>
          </a:p>
          <a:p>
            <a:pPr algn="just">
              <a:lnSpc>
                <a:spcPts val="706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No.of MPP Trackers</a:t>
            </a:r>
          </a:p>
          <a:p>
            <a:pPr algn="just">
              <a:lnSpc>
                <a:spcPts val="1381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No.of Strings per MPP Tracker</a:t>
            </a:r>
          </a:p>
          <a:p>
            <a:pPr algn="just">
              <a:lnSpc>
                <a:spcPts val="940"/>
              </a:lnSpc>
            </a:pP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AC Output Data</a:t>
            </a:r>
          </a:p>
          <a:p>
            <a:pPr algn="just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Rated AC Output and UPS Power (W)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53103" y="6829749"/>
            <a:ext cx="364484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Grid Regu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16390" y="6829749"/>
            <a:ext cx="95583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53103" y="7035508"/>
            <a:ext cx="836562" cy="314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Safety EMC / Standard</a:t>
            </a:r>
          </a:p>
          <a:p>
            <a:pPr algn="l">
              <a:lnSpc>
                <a:spcPts val="443"/>
              </a:lnSpc>
            </a:pP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General Data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53103" y="7297655"/>
            <a:ext cx="434997" cy="718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1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Oper</a:t>
            </a:r>
          </a:p>
          <a:p>
            <a:pPr algn="l">
              <a:lnSpc>
                <a:spcPts val="49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Cool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in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</a:p>
          <a:p>
            <a:pPr algn="l">
              <a:lnSpc>
                <a:spcPts val="1598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Noise (dB)</a:t>
            </a:r>
          </a:p>
          <a:p>
            <a:pPr algn="l">
              <a:lnSpc>
                <a:spcPts val="51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Communica</a:t>
            </a:r>
          </a:p>
          <a:p>
            <a:pPr algn="l">
              <a:lnSpc>
                <a:spcPts val="1598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Weight (kg)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27394" y="7297655"/>
            <a:ext cx="870252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1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ng Temperature Range (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20002" y="7803223"/>
            <a:ext cx="379714" cy="79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 with BMS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11590" y="8071418"/>
            <a:ext cx="804958" cy="79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net Size (WxHxD mm)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53103" y="8102308"/>
            <a:ext cx="674380" cy="45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2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Protecon Degree</a:t>
            </a:r>
          </a:p>
          <a:p>
            <a:pPr algn="l">
              <a:lnSpc>
                <a:spcPts val="465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Installaon Style</a:t>
            </a:r>
          </a:p>
          <a:p>
            <a:pPr algn="l">
              <a:lnSpc>
                <a:spcPts val="164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Warranty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257054" y="7364330"/>
            <a:ext cx="23241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243309" y="1976971"/>
            <a:ext cx="74428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53103" y="3845033"/>
            <a:ext cx="1050446" cy="394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Max. AC Output A AC Output Rated Current (A) Max. AC Output Current (A)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873006" y="3845033"/>
            <a:ext cx="397564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 Power (W)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53084" y="4247321"/>
            <a:ext cx="702707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Max. Three-phase Un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816637" y="4247321"/>
            <a:ext cx="820722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lanced Output Current(A)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53103" y="4376880"/>
            <a:ext cx="1363656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Max. Connuous AC Passthrough (A)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53103" y="4504496"/>
            <a:ext cx="523789" cy="13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Peak Power (o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680982" y="4504496"/>
            <a:ext cx="118129" cy="13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7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rid)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53103" y="4657668"/>
            <a:ext cx="1540412" cy="743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Generator Input/Smart Load</a:t>
            </a:r>
          </a:p>
          <a:p>
            <a:pPr algn="l">
              <a:lnSpc>
                <a:spcPts val="502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/AC Couple Current (A)</a:t>
            </a:r>
          </a:p>
          <a:p>
            <a:pPr algn="l">
              <a:lnSpc>
                <a:spcPts val="158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Power Factor</a:t>
            </a:r>
          </a:p>
          <a:p>
            <a:pPr algn="l">
              <a:lnSpc>
                <a:spcPts val="52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Output Frequency and Voltage</a:t>
            </a:r>
          </a:p>
          <a:p>
            <a:pPr algn="l">
              <a:lnSpc>
                <a:spcPts val="158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Grid Type</a:t>
            </a:r>
          </a:p>
          <a:p>
            <a:pPr algn="l">
              <a:lnSpc>
                <a:spcPts val="52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Total Harmonics Current Distoron (THDi)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053103" y="5359489"/>
            <a:ext cx="611705" cy="174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DC Current Injec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748018" y="5359489"/>
            <a:ext cx="48578" cy="174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837688" y="2248243"/>
            <a:ext cx="201092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6500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828563" y="3710902"/>
            <a:ext cx="201092" cy="26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5000 5500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795016" y="3979126"/>
            <a:ext cx="297713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7.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6/7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.3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828563" y="4119305"/>
            <a:ext cx="210664" cy="26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8.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4/8</a:t>
            </a:r>
          </a:p>
          <a:p>
            <a:pPr algn="ctr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770642" y="2795330"/>
            <a:ext cx="335147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195-850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729465" y="4709484"/>
            <a:ext cx="437864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7.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6/4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0/7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.6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133354" y="1574225"/>
            <a:ext cx="100108" cy="259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30 30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939806" y="7498423"/>
            <a:ext cx="508378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Free Cooling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3352790" y="2248243"/>
            <a:ext cx="201092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7800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613414" y="3455251"/>
            <a:ext cx="151467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1+1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855710" y="2248243"/>
            <a:ext cx="252451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10400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3285744" y="2728655"/>
            <a:ext cx="422196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195-850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3816106" y="2728655"/>
            <a:ext cx="335147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260-850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563112" y="2986230"/>
            <a:ext cx="252451" cy="316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20+20</a:t>
            </a:r>
          </a:p>
          <a:p>
            <a:pPr algn="just">
              <a:lnSpc>
                <a:spcPts val="40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30+30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3310118" y="3710902"/>
            <a:ext cx="369094" cy="53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6000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6600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9.1/8.7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10/9.6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774929" y="3710902"/>
            <a:ext cx="381286" cy="66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8000 8800 12.2/11.6 13.4/12.8</a:t>
            </a:r>
          </a:p>
          <a:p>
            <a:pPr algn="ctr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393967" y="4262952"/>
            <a:ext cx="100108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3651494" y="4381062"/>
            <a:ext cx="100108" cy="13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283974" y="3710902"/>
            <a:ext cx="381286" cy="66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10000 11000 15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.2/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14.5 16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.7/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  <a:p>
            <a:pPr algn="ctr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4706131" y="3328730"/>
            <a:ext cx="50492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4593346" y="5694007"/>
            <a:ext cx="291703" cy="38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83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97.60% 97.00%</a:t>
            </a:r>
          </a:p>
          <a:p>
            <a:pPr algn="just">
              <a:lnSpc>
                <a:spcPts val="1272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99.90%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4520194" y="1302963"/>
            <a:ext cx="435950" cy="664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"/>
              </a:lnSpc>
            </a:pPr>
            <a:r>
              <a:rPr lang="en-US" sz="672" spc="-3">
                <a:solidFill>
                  <a:srgbClr val="676968"/>
                </a:solidFill>
                <a:latin typeface="Open Sans"/>
                <a:ea typeface="Open Sans"/>
                <a:cs typeface="Open Sans"/>
                <a:sym typeface="Open Sans"/>
              </a:rPr>
              <a:t>Lithium-ion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160-700 37 37 1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190981" y="7356291"/>
            <a:ext cx="408270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-40 to +60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4664954" y="7356291"/>
            <a:ext cx="193253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, &gt;45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4931654" y="7356291"/>
            <a:ext cx="22288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471435" y="7488898"/>
            <a:ext cx="537972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Smart Cooling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4315978" y="6593138"/>
            <a:ext cx="871376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DC Type II/AC Type III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4296166" y="5140414"/>
            <a:ext cx="907685" cy="397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Three Phase &lt;3% (of nominal power) &lt;0.5% In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4811268" y="3710902"/>
            <a:ext cx="381286" cy="66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12000 13200 18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.2/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17.4 20/19.2</a:t>
            </a:r>
          </a:p>
          <a:p>
            <a:pPr algn="ctr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25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5166350" y="3455251"/>
            <a:ext cx="151467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2+1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4347982" y="2238718"/>
            <a:ext cx="339500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13000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4870714" y="2238718"/>
            <a:ext cx="339500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15600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5375129" y="2238718"/>
            <a:ext cx="252451" cy="1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19500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4572010" y="2375868"/>
            <a:ext cx="335147" cy="390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1000 180 150-850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4308329" y="2766755"/>
            <a:ext cx="422196" cy="145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325-850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4831061" y="2766755"/>
            <a:ext cx="422196" cy="145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340-850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5335543" y="2766755"/>
            <a:ext cx="335147" cy="145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9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420-850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4660373" y="2945835"/>
            <a:ext cx="151467" cy="88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600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5117602" y="2995755"/>
            <a:ext cx="252451" cy="306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11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26+20</a:t>
            </a:r>
          </a:p>
          <a:p>
            <a:pPr algn="just">
              <a:lnSpc>
                <a:spcPts val="576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39+30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3770366" y="7747568"/>
            <a:ext cx="1954035" cy="671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CAN 30.5</a:t>
            </a:r>
          </a:p>
          <a:p>
            <a:pPr algn="ctr">
              <a:lnSpc>
                <a:spcPts val="936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408×638×237 (Excluding Connectors and Brackets)</a:t>
            </a:r>
          </a:p>
          <a:p>
            <a:pPr algn="ctr">
              <a:lnSpc>
                <a:spcPts val="112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IP65</a:t>
            </a:r>
          </a:p>
          <a:p>
            <a:pPr algn="ctr">
              <a:lnSpc>
                <a:spcPts val="985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Wall-mounted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5897861" y="2248243"/>
            <a:ext cx="252451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26000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3314710" y="6867868"/>
            <a:ext cx="2972438" cy="10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3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IEC 61727, IEC 62116, CEI 0-21, EN 50549, NRS 097, RD 140, UNE 217002, 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3945617" y="6969957"/>
            <a:ext cx="1629594" cy="10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3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OVE-Richtlinie R25, G99, VDE-AR-N 4105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3607451" y="7054558"/>
            <a:ext cx="2367782" cy="1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28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IEC/EN 61000-6-1/2/3/4, IEC/EN 62109-1, IEC/EN 62109-2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5315702" y="3710902"/>
            <a:ext cx="468335" cy="53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15000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16500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22.8/21.8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25/24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5838434" y="3710902"/>
            <a:ext cx="381286" cy="66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20000 22000 30.4/29 33.4/31.9</a:t>
            </a:r>
          </a:p>
          <a:p>
            <a:pPr algn="ctr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35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5448310" y="4262952"/>
            <a:ext cx="100108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5710418" y="4381062"/>
            <a:ext cx="100108" cy="13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80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6202670" y="3455251"/>
            <a:ext cx="151467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2+2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6373358" y="6433118"/>
            <a:ext cx="23241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6480038" y="1574225"/>
            <a:ext cx="100108" cy="259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44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50 50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6400800" y="2248243"/>
            <a:ext cx="252451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32500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5858275" y="2728655"/>
            <a:ext cx="422196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500-850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6361166" y="2728655"/>
            <a:ext cx="335147" cy="18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625-850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6152398" y="2986230"/>
            <a:ext cx="252451" cy="316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26+26</a:t>
            </a:r>
          </a:p>
          <a:p>
            <a:pPr algn="just">
              <a:lnSpc>
                <a:spcPts val="407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39+39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6342898" y="3710902"/>
            <a:ext cx="381286" cy="669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25000 27500 37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.9/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36.3 41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.7/</a:t>
            </a:r>
            <a:r>
              <a:rPr lang="en-US" sz="672" spc="-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39.9</a:t>
            </a:r>
          </a:p>
          <a:p>
            <a:pPr algn="ctr">
              <a:lnSpc>
                <a:spcPts val="960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41.7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3244615" y="4671384"/>
            <a:ext cx="3627272" cy="155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6"/>
              </a:lnSpc>
            </a:pP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9.1/40/9.1</a:t>
            </a:r>
            <a:r>
              <a:rPr lang="en-US" sz="672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12.2/40/12.215.2/40/15.218.2/80/18.222.8/80/22.830.4/80/30.437.9/80/37.9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4279106" y="4843596"/>
            <a:ext cx="951471" cy="155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6"/>
              </a:lnSpc>
            </a:pPr>
            <a:r>
              <a:rPr lang="en-US" sz="672" spc="-3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0.8 leading to 0.8 lagging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053103" y="5549217"/>
            <a:ext cx="49882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219181" y="5549217"/>
            <a:ext cx="201959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672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672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cy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1053103" y="2118693"/>
            <a:ext cx="769268" cy="11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0"/>
              </a:lnSpc>
            </a:pP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PV</a:t>
            </a:r>
            <a:r>
              <a:rPr lang="en-US" sz="672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String</a:t>
            </a:r>
            <a:r>
              <a:rPr lang="en-US" sz="672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Input</a:t>
            </a:r>
            <a:r>
              <a:rPr lang="en-US" sz="672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72" spc="-2">
                <a:solidFill>
                  <a:srgbClr val="676867"/>
                </a:solidFill>
                <a:latin typeface="Open Sans"/>
                <a:ea typeface="Open Sans"/>
                <a:cs typeface="Open Sans"/>
                <a:sym typeface="Open Sans"/>
              </a:rPr>
              <a:t>Data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2718816" y="921096"/>
            <a:ext cx="432302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SAN-5K-1PH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3233938" y="921096"/>
            <a:ext cx="432302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SAN-6K-1PH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3749030" y="921096"/>
            <a:ext cx="430901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 -8K- 1PH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4238244" y="921096"/>
            <a:ext cx="471478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SAN-10K-3PH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4738735" y="921096"/>
            <a:ext cx="471478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SAN-12K-3PH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5238940" y="921096"/>
            <a:ext cx="471478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SAN-15K-3PH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5731192" y="921096"/>
            <a:ext cx="471478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SAN-20K-3PH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6244299" y="921096"/>
            <a:ext cx="471478" cy="7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"/>
              </a:lnSpc>
            </a:pPr>
            <a:r>
              <a:rPr lang="en-US" sz="540" spc="-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SAN-25K-3PH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2317737" y="8845544"/>
            <a:ext cx="3069995" cy="8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5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SANSHRI CORPORATION : B-12 DHRUV MARG, TILAK NAGAR, RAJA PARK, JAIPUR - +91-9929530744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DAHCf_VOZjE</dc:identifier>
  <dcterms:modified xsi:type="dcterms:W3CDTF">2011-08-01T06:04:30Z</dcterms:modified>
  <cp:revision>1</cp:revision>
  <dc:title>SANSHRI HYBRID DATASHEET UPDATEDd</dc:title>
</cp:coreProperties>
</file>